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 b="def" i="def"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31900" y="6032500"/>
            <a:ext cx="21907500" cy="3124200"/>
          </a:xfrm>
          <a:prstGeom prst="rect">
            <a:avLst/>
          </a:prstGeom>
        </p:spPr>
        <p:txBody>
          <a:bodyPr/>
          <a:lstStyle>
            <a:lvl1pPr>
              <a:defRPr spc="1375" sz="86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31900" y="4775200"/>
            <a:ext cx="21907500" cy="1244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lluminated tent on a snowy mountaintop at dusk"/>
          <p:cNvSpPr/>
          <p:nvPr>
            <p:ph type="pic" sz="half" idx="21"/>
          </p:nvPr>
        </p:nvSpPr>
        <p:spPr>
          <a:xfrm>
            <a:off x="11907501" y="5275274"/>
            <a:ext cx="12700001" cy="8781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Icy lake with snow-covered mountains in the background "/>
          <p:cNvSpPr/>
          <p:nvPr>
            <p:ph type="pic" idx="22"/>
          </p:nvPr>
        </p:nvSpPr>
        <p:spPr>
          <a:xfrm>
            <a:off x="12192000" y="-2387600"/>
            <a:ext cx="12192000" cy="1220705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Silhouette of a hiker standing on a rock overlooking the water and watching the sunset"/>
          <p:cNvSpPr/>
          <p:nvPr>
            <p:ph type="pic" idx="23"/>
          </p:nvPr>
        </p:nvSpPr>
        <p:spPr>
          <a:xfrm>
            <a:off x="-254000" y="-4025900"/>
            <a:ext cx="33642300" cy="189253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21"/>
          </p:nvPr>
        </p:nvSpPr>
        <p:spPr>
          <a:xfrm>
            <a:off x="2374900" y="8991600"/>
            <a:ext cx="19621500" cy="660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22"/>
          </p:nvPr>
        </p:nvSpPr>
        <p:spPr>
          <a:xfrm>
            <a:off x="2374900" y="5999360"/>
            <a:ext cx="19621500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–Johnny Appleseed"/>
          <p:cNvSpPr txBox="1"/>
          <p:nvPr>
            <p:ph type="body" sz="quarter" idx="21"/>
          </p:nvPr>
        </p:nvSpPr>
        <p:spPr>
          <a:xfrm>
            <a:off x="2374900" y="4165600"/>
            <a:ext cx="19621500" cy="660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13" name="“Type a quote here.”"/>
          <p:cNvSpPr txBox="1"/>
          <p:nvPr>
            <p:ph type="body" sz="quarter" idx="22"/>
          </p:nvPr>
        </p:nvSpPr>
        <p:spPr>
          <a:xfrm>
            <a:off x="2374900" y="1917700"/>
            <a:ext cx="19621500" cy="965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14" name="Rocks in a calm lake with mountains in the background at dusk"/>
          <p:cNvSpPr/>
          <p:nvPr>
            <p:ph type="pic" idx="23"/>
          </p:nvPr>
        </p:nvSpPr>
        <p:spPr>
          <a:xfrm>
            <a:off x="-76200" y="3950692"/>
            <a:ext cx="24536400" cy="1336319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lluminated tent on a snowy mountaintop at dusk"/>
          <p:cNvSpPr/>
          <p:nvPr>
            <p:ph type="pic" idx="21"/>
          </p:nvPr>
        </p:nvSpPr>
        <p:spPr>
          <a:xfrm>
            <a:off x="0" y="-1587500"/>
            <a:ext cx="24383997" cy="168597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lluminated tent on a snowy mountaintop at dusk"/>
          <p:cNvSpPr/>
          <p:nvPr>
            <p:ph type="pic" idx="21"/>
          </p:nvPr>
        </p:nvSpPr>
        <p:spPr>
          <a:xfrm>
            <a:off x="0" y="-1587500"/>
            <a:ext cx="24383997" cy="168597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31900" y="1409700"/>
            <a:ext cx="21907500" cy="2057400"/>
          </a:xfrm>
          <a:prstGeom prst="rect">
            <a:avLst/>
          </a:prstGeom>
        </p:spPr>
        <p:txBody>
          <a:bodyPr/>
          <a:lstStyle>
            <a:lvl1pPr>
              <a:defRPr spc="1375" sz="86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31900" y="698500"/>
            <a:ext cx="21907500" cy="711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cks in a calm lake with mountains in the background at dusk"/>
          <p:cNvSpPr/>
          <p:nvPr>
            <p:ph type="pic" idx="21"/>
          </p:nvPr>
        </p:nvSpPr>
        <p:spPr>
          <a:xfrm>
            <a:off x="0" y="2680692"/>
            <a:ext cx="24434800" cy="1330786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1231900" y="1409700"/>
            <a:ext cx="21907500" cy="2057400"/>
          </a:xfrm>
          <a:prstGeom prst="rect">
            <a:avLst/>
          </a:prstGeom>
        </p:spPr>
        <p:txBody>
          <a:bodyPr/>
          <a:lstStyle>
            <a:lvl1pPr>
              <a:defRPr spc="1375" sz="86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1231900" y="698500"/>
            <a:ext cx="21907500" cy="711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1231900" y="5295900"/>
            <a:ext cx="21907500" cy="3124200"/>
          </a:xfrm>
          <a:prstGeom prst="rect">
            <a:avLst/>
          </a:prstGeom>
        </p:spPr>
        <p:txBody>
          <a:bodyPr anchor="ctr"/>
          <a:lstStyle>
            <a:lvl1pPr>
              <a:defRPr spc="1375" sz="86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Icy lake with snow-covered mountains in the background "/>
          <p:cNvSpPr/>
          <p:nvPr>
            <p:ph type="pic" idx="21"/>
          </p:nvPr>
        </p:nvSpPr>
        <p:spPr>
          <a:xfrm>
            <a:off x="11299229" y="-38100"/>
            <a:ext cx="13756503" cy="1377348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9" name="Title Text"/>
          <p:cNvSpPr txBox="1"/>
          <p:nvPr>
            <p:ph type="title"/>
          </p:nvPr>
        </p:nvSpPr>
        <p:spPr>
          <a:xfrm>
            <a:off x="1028700" y="6057900"/>
            <a:ext cx="10147300" cy="4191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1028700" y="4813300"/>
            <a:ext cx="10147300" cy="1244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cy lake with snow-covered mountains in the background "/>
          <p:cNvSpPr/>
          <p:nvPr>
            <p:ph type="pic" idx="21"/>
          </p:nvPr>
        </p:nvSpPr>
        <p:spPr>
          <a:xfrm>
            <a:off x="11303000" y="-38100"/>
            <a:ext cx="13756502" cy="1377348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1244600" y="863600"/>
            <a:ext cx="9525000" cy="2603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half" idx="1"/>
          </p:nvPr>
        </p:nvSpPr>
        <p:spPr>
          <a:xfrm>
            <a:off x="1244600" y="3962400"/>
            <a:ext cx="9525000" cy="8521700"/>
          </a:xfrm>
          <a:prstGeom prst="rect">
            <a:avLst/>
          </a:prstGeom>
        </p:spPr>
        <p:txBody>
          <a:bodyPr/>
          <a:lstStyle>
            <a:lvl1pPr marL="546100" indent="-546100">
              <a:spcBef>
                <a:spcPts val="4500"/>
              </a:spcBef>
              <a:defRPr sz="4200"/>
            </a:lvl1pPr>
            <a:lvl2pPr marL="1092200" indent="-546100">
              <a:spcBef>
                <a:spcPts val="4500"/>
              </a:spcBef>
              <a:defRPr sz="4200"/>
            </a:lvl2pPr>
            <a:lvl3pPr marL="1638300" indent="-546100">
              <a:spcBef>
                <a:spcPts val="4500"/>
              </a:spcBef>
              <a:defRPr sz="4200"/>
            </a:lvl3pPr>
            <a:lvl4pPr marL="2184400" indent="-546100">
              <a:spcBef>
                <a:spcPts val="4500"/>
              </a:spcBef>
              <a:defRPr sz="4200"/>
            </a:lvl4pPr>
            <a:lvl5pPr marL="2730500" indent="-546100">
              <a:spcBef>
                <a:spcPts val="4500"/>
              </a:spcBef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xfrm>
            <a:off x="1231900" y="2133600"/>
            <a:ext cx="21907500" cy="9448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231900" y="863600"/>
            <a:ext cx="21907500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231900" y="2844800"/>
            <a:ext cx="21907500" cy="944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0793" y="13049250"/>
            <a:ext cx="431293" cy="5207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5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6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alaxy morphological classific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Galaxy morphological classification</a:t>
            </a:r>
          </a:p>
        </p:txBody>
      </p:sp>
      <p:sp>
        <p:nvSpPr>
          <p:cNvPr id="140" name="An analysis of large spectral and photometric dataset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analysis of large spectral and photometric datasets</a:t>
            </a:r>
          </a:p>
        </p:txBody>
      </p:sp>
      <p:sp>
        <p:nvSpPr>
          <p:cNvPr id="141" name="Son pham…"/>
          <p:cNvSpPr txBox="1"/>
          <p:nvPr/>
        </p:nvSpPr>
        <p:spPr>
          <a:xfrm>
            <a:off x="1356453" y="9506505"/>
            <a:ext cx="217353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600"/>
            </a:pPr>
            <a:r>
              <a:t>Son pham</a:t>
            </a:r>
          </a:p>
          <a:p>
            <a:pPr algn="l">
              <a:defRPr sz="3600"/>
            </a:pPr>
            <a:r>
              <a:t>4/1/22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144" name="Large volumes of data of the celestial sky are being generated by telescopes and satellites around the world each day…"/>
          <p:cNvSpPr txBox="1"/>
          <p:nvPr>
            <p:ph type="body" sz="half" idx="1"/>
          </p:nvPr>
        </p:nvSpPr>
        <p:spPr>
          <a:xfrm>
            <a:off x="1132231" y="2750925"/>
            <a:ext cx="10329212" cy="10521073"/>
          </a:xfrm>
          <a:prstGeom prst="rect">
            <a:avLst/>
          </a:prstGeom>
        </p:spPr>
        <p:txBody>
          <a:bodyPr/>
          <a:lstStyle/>
          <a:p>
            <a:pPr marL="393192" indent="-393192" defTabSz="594360">
              <a:spcBef>
                <a:spcPts val="3200"/>
              </a:spcBef>
              <a:defRPr sz="3024"/>
            </a:pPr>
            <a:r>
              <a:t>Large volumes of data of the celestial sky are being generated by telescopes and satellites around the world each day</a:t>
            </a:r>
          </a:p>
          <a:p>
            <a:pPr lvl="1" marL="786384" indent="-393192" defTabSz="594360">
              <a:spcBef>
                <a:spcPts val="3200"/>
              </a:spcBef>
              <a:defRPr sz="3024"/>
            </a:pPr>
            <a:r>
              <a:t>Hubble: ~120GB each week</a:t>
            </a:r>
          </a:p>
          <a:p>
            <a:pPr lvl="1" marL="786384" indent="-393192" defTabSz="594360">
              <a:spcBef>
                <a:spcPts val="3200"/>
              </a:spcBef>
              <a:defRPr sz="3024"/>
            </a:pPr>
            <a:r>
              <a:t>SDSS: ~200GB each DAY</a:t>
            </a:r>
          </a:p>
          <a:p>
            <a:pPr lvl="1" marL="786384" indent="-393192" defTabSz="594360">
              <a:spcBef>
                <a:spcPts val="3200"/>
              </a:spcBef>
              <a:defRPr sz="3024"/>
            </a:pPr>
            <a:r>
              <a:t>SDSS Data Release 17 (Incremental): ~600TB</a:t>
            </a:r>
          </a:p>
          <a:p>
            <a:pPr marL="393192" indent="-393192" defTabSz="594360">
              <a:spcBef>
                <a:spcPts val="3200"/>
              </a:spcBef>
              <a:defRPr sz="3024"/>
            </a:pPr>
            <a:r>
              <a:t>Most datasets remain in storage with hidden treasures still yet to be discovered</a:t>
            </a:r>
          </a:p>
          <a:p>
            <a:pPr lvl="1" marL="786384" indent="-393192" defTabSz="594360">
              <a:spcBef>
                <a:spcPts val="3200"/>
              </a:spcBef>
              <a:defRPr sz="3024"/>
            </a:pPr>
            <a:r>
              <a:t>1000’s of black holes in the Milky Way was recently discovered using data from decades ago generated by the Chandra satellite</a:t>
            </a:r>
          </a:p>
          <a:p>
            <a:pPr lvl="1" marL="786384" indent="-393192" defTabSz="594360">
              <a:spcBef>
                <a:spcPts val="3200"/>
              </a:spcBef>
              <a:defRPr sz="3024"/>
            </a:pPr>
            <a:r>
              <a:t>As big data analytics continue to grow, these discoveries will become more common as scientists continue to collect and process more of the data that is available.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05041" y="-33272"/>
            <a:ext cx="13782545" cy="137825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Datase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Datasets</a:t>
            </a:r>
          </a:p>
        </p:txBody>
      </p:sp>
      <p:sp>
        <p:nvSpPr>
          <p:cNvPr id="148" name="Goal is to conduct galaxy morphological classification using datasets of sky surveys…"/>
          <p:cNvSpPr txBox="1"/>
          <p:nvPr>
            <p:ph type="body" sz="half" idx="1"/>
          </p:nvPr>
        </p:nvSpPr>
        <p:spPr>
          <a:xfrm>
            <a:off x="1231900" y="2844799"/>
            <a:ext cx="9118957" cy="10289591"/>
          </a:xfrm>
          <a:prstGeom prst="rect">
            <a:avLst/>
          </a:prstGeom>
        </p:spPr>
        <p:txBody>
          <a:bodyPr/>
          <a:lstStyle/>
          <a:p>
            <a:pPr marL="368300" indent="-368300" defTabSz="478790">
              <a:spcBef>
                <a:spcPts val="3400"/>
              </a:spcBef>
              <a:defRPr sz="2900">
                <a:solidFill>
                  <a:schemeClr val="accent1">
                    <a:hueOff val="-297087"/>
                    <a:satOff val="11340"/>
                    <a:lumOff val="7366"/>
                  </a:schemeClr>
                </a:solidFill>
              </a:defRPr>
            </a:pPr>
            <a:r>
              <a:t>Goal is to conduct galaxy morphological classification using datasets of sky surveys</a:t>
            </a:r>
          </a:p>
          <a:p>
            <a:pPr marL="368300" indent="-368300" defTabSz="478790">
              <a:spcBef>
                <a:spcPts val="3400"/>
              </a:spcBef>
              <a:defRPr sz="2900"/>
            </a:pPr>
            <a:r>
              <a:t>Main source is the Sloan Digital Sky Survey</a:t>
            </a:r>
          </a:p>
          <a:p>
            <a:pPr lvl="1" marL="736600" indent="-368300" defTabSz="478790">
              <a:spcBef>
                <a:spcPts val="3400"/>
              </a:spcBef>
              <a:defRPr sz="2900"/>
            </a:pPr>
            <a:r>
              <a:t>Provides data for one-third of the entire celestial sphere</a:t>
            </a:r>
          </a:p>
          <a:p>
            <a:pPr lvl="1" marL="736600" indent="-368300" defTabSz="478790">
              <a:spcBef>
                <a:spcPts val="3400"/>
              </a:spcBef>
              <a:defRPr sz="2900"/>
            </a:pPr>
            <a:r>
              <a:t>Latest release in Dec. 2021</a:t>
            </a:r>
          </a:p>
          <a:p>
            <a:pPr lvl="1" marL="736600" indent="-368300" defTabSz="478790">
              <a:spcBef>
                <a:spcPts val="3400"/>
              </a:spcBef>
              <a:defRPr sz="2900"/>
            </a:pPr>
            <a:r>
              <a:t>Photometric attributes used for color-bands and shape determination</a:t>
            </a:r>
          </a:p>
          <a:p>
            <a:pPr lvl="1" marL="736600" indent="-368300" defTabSz="478790">
              <a:spcBef>
                <a:spcPts val="3400"/>
              </a:spcBef>
              <a:defRPr sz="2900"/>
            </a:pPr>
            <a:r>
              <a:t>Spectroscopic attributes for classification using redshift</a:t>
            </a:r>
          </a:p>
          <a:p>
            <a:pPr marL="368300" indent="-368300" defTabSz="478790">
              <a:spcBef>
                <a:spcPts val="3400"/>
              </a:spcBef>
              <a:defRPr sz="2900"/>
            </a:pPr>
            <a:r>
              <a:t>SuperCOSMOS - additional photometric Schmidt survey plates data</a:t>
            </a:r>
          </a:p>
          <a:p>
            <a:pPr marL="368300" indent="-368300" defTabSz="478790">
              <a:spcBef>
                <a:spcPts val="3400"/>
              </a:spcBef>
              <a:defRPr sz="2900"/>
            </a:pPr>
            <a:r>
              <a:t>Other useful datasets exists (imaging, infrared, etc) may be used in the project</a:t>
            </a:r>
          </a:p>
        </p:txBody>
      </p:sp>
      <p:pic>
        <p:nvPicPr>
          <p:cNvPr id="1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74797" y="282352"/>
            <a:ext cx="5750167" cy="3017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0906" y="3638195"/>
            <a:ext cx="5617949" cy="4087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69083" y="2143172"/>
            <a:ext cx="6853598" cy="557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95402" y="8483574"/>
            <a:ext cx="7200960" cy="450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Datase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Datasets</a:t>
            </a:r>
          </a:p>
        </p:txBody>
      </p:sp>
      <p:sp>
        <p:nvSpPr>
          <p:cNvPr id="155" name="Galaxy Zoo 1/2 provides galaxy morphological classification data…"/>
          <p:cNvSpPr txBox="1"/>
          <p:nvPr>
            <p:ph type="body" sz="quarter" idx="1"/>
          </p:nvPr>
        </p:nvSpPr>
        <p:spPr>
          <a:xfrm>
            <a:off x="1231899" y="2844799"/>
            <a:ext cx="8988105" cy="5842470"/>
          </a:xfrm>
          <a:prstGeom prst="rect">
            <a:avLst/>
          </a:prstGeom>
        </p:spPr>
        <p:txBody>
          <a:bodyPr/>
          <a:lstStyle/>
          <a:p>
            <a:pPr/>
            <a:r>
              <a:t>Galaxy Zoo 1/2 provides galaxy morphological classification data</a:t>
            </a:r>
          </a:p>
          <a:p>
            <a:pPr lvl="1"/>
            <a:r>
              <a:t>Elliptical, cw/anti-cw spiral, edge-on, merger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0324" y="9026334"/>
            <a:ext cx="7501678" cy="3897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08638" y="2302225"/>
            <a:ext cx="12730961" cy="95285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Approach</a:t>
            </a:r>
          </a:p>
        </p:txBody>
      </p:sp>
      <p:sp>
        <p:nvSpPr>
          <p:cNvPr id="160" name="Retrieving data…"/>
          <p:cNvSpPr txBox="1"/>
          <p:nvPr>
            <p:ph type="body" sz="half" idx="1"/>
          </p:nvPr>
        </p:nvSpPr>
        <p:spPr>
          <a:xfrm>
            <a:off x="1231900" y="2844800"/>
            <a:ext cx="11188364" cy="10198511"/>
          </a:xfrm>
          <a:prstGeom prst="rect">
            <a:avLst/>
          </a:prstGeom>
        </p:spPr>
        <p:txBody>
          <a:bodyPr/>
          <a:lstStyle/>
          <a:p>
            <a:pPr marL="444500" indent="-444500" defTabSz="577850">
              <a:spcBef>
                <a:spcPts val="4100"/>
              </a:spcBef>
              <a:defRPr sz="3500"/>
            </a:pPr>
            <a:r>
              <a:t>Retrieving data</a:t>
            </a:r>
          </a:p>
          <a:p>
            <a:pPr lvl="1" marL="889000" indent="-444500" defTabSz="577850">
              <a:spcBef>
                <a:spcPts val="4100"/>
              </a:spcBef>
              <a:defRPr sz="3500"/>
            </a:pPr>
            <a:r>
              <a:t>Many sources use Flexible Image Transport System (FITS) or CSV formats</a:t>
            </a:r>
          </a:p>
          <a:p>
            <a:pPr lvl="1" marL="889000" indent="-444500" defTabSz="577850">
              <a:spcBef>
                <a:spcPts val="4100"/>
              </a:spcBef>
              <a:defRPr sz="3500"/>
            </a:pPr>
            <a:r>
              <a:t>Can download bulk data from their repositories or pull relevant data using SQL</a:t>
            </a:r>
          </a:p>
          <a:p>
            <a:pPr lvl="2" marL="1333500" indent="-444500" defTabSz="577850">
              <a:spcBef>
                <a:spcPts val="4100"/>
              </a:spcBef>
              <a:defRPr sz="3500"/>
            </a:pPr>
            <a:r>
              <a:t>Looked into both methods, but ultimately focused on SQL queries for simpler data cleaning</a:t>
            </a:r>
          </a:p>
          <a:p>
            <a:pPr lvl="2" marL="1333500" indent="-444500" defTabSz="577850">
              <a:spcBef>
                <a:spcPts val="4100"/>
              </a:spcBef>
              <a:defRPr sz="3500"/>
            </a:pPr>
            <a:r>
              <a:t>Query relevant attributes from SDSS photometric datasets, eBOSS spectrometric datasets</a:t>
            </a:r>
          </a:p>
          <a:p>
            <a:pPr lvl="1" marL="889000" indent="-444500" defTabSz="577850">
              <a:spcBef>
                <a:spcPts val="4100"/>
              </a:spcBef>
              <a:defRPr sz="3500"/>
            </a:pPr>
            <a:r>
              <a:t>GalaxyZoo data is downloaded in bulk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1913" y="657795"/>
            <a:ext cx="6908801" cy="75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FITS File Structure"/>
          <p:cNvSpPr txBox="1"/>
          <p:nvPr/>
        </p:nvSpPr>
        <p:spPr>
          <a:xfrm>
            <a:off x="16944095" y="8326020"/>
            <a:ext cx="382663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35000" indent="-635000" algn="l">
              <a:spcBef>
                <a:spcPts val="5900"/>
              </a:spcBef>
              <a:buClr>
                <a:srgbClr val="646464"/>
              </a:buClr>
              <a:buSzPct val="90000"/>
              <a:buChar char="•"/>
              <a:defRPr sz="3000"/>
            </a:lvl1pPr>
          </a:lstStyle>
          <a:p>
            <a:pPr/>
            <a:r>
              <a:t>FITS File Structure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46055" y="9582109"/>
            <a:ext cx="6067539" cy="3185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38322" y="9680448"/>
            <a:ext cx="2988781" cy="29887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Approach</a:t>
            </a:r>
          </a:p>
        </p:txBody>
      </p:sp>
      <p:sp>
        <p:nvSpPr>
          <p:cNvPr id="167" name="Data Preprocessing…"/>
          <p:cNvSpPr txBox="1"/>
          <p:nvPr>
            <p:ph type="body" idx="1"/>
          </p:nvPr>
        </p:nvSpPr>
        <p:spPr>
          <a:xfrm>
            <a:off x="389135" y="2217737"/>
            <a:ext cx="13944323" cy="11037691"/>
          </a:xfrm>
          <a:prstGeom prst="rect">
            <a:avLst/>
          </a:prstGeom>
        </p:spPr>
        <p:txBody>
          <a:bodyPr/>
          <a:lstStyle/>
          <a:p>
            <a:pPr marL="317500" indent="-317500" defTabSz="412750">
              <a:spcBef>
                <a:spcPts val="2900"/>
              </a:spcBef>
              <a:defRPr sz="2500"/>
            </a:pPr>
            <a:r>
              <a:t>Data Preprocessing</a:t>
            </a:r>
          </a:p>
          <a:p>
            <a:pPr lvl="1" marL="635000" indent="-317500" defTabSz="412750">
              <a:spcBef>
                <a:spcPts val="2900"/>
              </a:spcBef>
              <a:defRPr sz="2500"/>
            </a:pPr>
            <a:r>
              <a:t>Some datasets have celestial coordinates in standard format (HMS and DMS) and must be converted to right ascension and declination</a:t>
            </a:r>
          </a:p>
          <a:p>
            <a:pPr lvl="1" marL="635000" indent="-317500" defTabSz="412750">
              <a:spcBef>
                <a:spcPts val="2900"/>
              </a:spcBef>
              <a:defRPr sz="2500"/>
            </a:pPr>
            <a:r>
              <a:t>At the moment, remove objects from SDSS photometric dataset that are not galaxies (easy processing); will include in the future</a:t>
            </a:r>
          </a:p>
          <a:p>
            <a:pPr lvl="1" marL="635000" indent="-317500" defTabSz="412750">
              <a:spcBef>
                <a:spcPts val="2900"/>
              </a:spcBef>
              <a:defRPr sz="2500"/>
            </a:pPr>
            <a:r>
              <a:t>Cross-matching:</a:t>
            </a:r>
          </a:p>
          <a:p>
            <a:pPr lvl="2" marL="952500" indent="-317500" defTabSz="412750">
              <a:spcBef>
                <a:spcPts val="2900"/>
              </a:spcBef>
              <a:defRPr sz="2500"/>
            </a:pPr>
            <a:r>
              <a:t>To integrate into a common database, use celestial coordinates from first dataset and find closest match in remaining datasets using the angular distance between them (haversine formula)</a:t>
            </a:r>
          </a:p>
          <a:p>
            <a:pPr lvl="2" marL="952500" indent="-317500" defTabSz="412750">
              <a:spcBef>
                <a:spcPts val="2900"/>
              </a:spcBef>
              <a:defRPr sz="2500"/>
            </a:pPr>
            <a:r>
              <a:t>Since these datasets contain millions of datapoints, an efficient cross-matching algorithm was needed</a:t>
            </a:r>
          </a:p>
          <a:p>
            <a:pPr lvl="3" marL="1270000" indent="-317500" defTabSz="412750">
              <a:spcBef>
                <a:spcPts val="2900"/>
              </a:spcBef>
              <a:defRPr sz="2500"/>
            </a:pPr>
            <a:r>
              <a:t>Method 1: use Numpy’s array structure to auto-loop through the catalogs - slowed down significantly for datasets &gt; 10 million objects</a:t>
            </a:r>
          </a:p>
          <a:p>
            <a:pPr lvl="3" marL="1270000" indent="-317500" defTabSz="412750">
              <a:spcBef>
                <a:spcPts val="2900"/>
              </a:spcBef>
              <a:defRPr sz="2500"/>
            </a:pPr>
            <a:r>
              <a:t>Method 2: constrain the search within a neighborhood of the current object of interest, and using a binary split search - speed boost compared to method 1, but slows down for datasets &gt; 100 million objects</a:t>
            </a:r>
          </a:p>
          <a:p>
            <a:pPr lvl="3" marL="1270000" indent="-317500" defTabSz="412750">
              <a:spcBef>
                <a:spcPts val="2900"/>
              </a:spcBef>
              <a:defRPr sz="2500"/>
            </a:pPr>
            <a:r>
              <a:t>Method 3: use k-d tree similar to the binary search algorithm - significant speed relative to other methods for large datasets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77843" y="554530"/>
            <a:ext cx="5864415" cy="262474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HMS/DMS to RA/DEC"/>
          <p:cNvSpPr txBox="1"/>
          <p:nvPr/>
        </p:nvSpPr>
        <p:spPr>
          <a:xfrm>
            <a:off x="17657832" y="3213246"/>
            <a:ext cx="450443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35000" indent="-635000" algn="l">
              <a:spcBef>
                <a:spcPts val="5900"/>
              </a:spcBef>
              <a:buClr>
                <a:srgbClr val="646464"/>
              </a:buClr>
              <a:buSzPct val="90000"/>
              <a:buChar char="•"/>
              <a:defRPr sz="3000"/>
            </a:lvl1pPr>
          </a:lstStyle>
          <a:p>
            <a:pPr/>
            <a:r>
              <a:t>HMS/DMS to RA/DEC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22124" y="4283929"/>
            <a:ext cx="6975854" cy="186946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Haversine formula"/>
          <p:cNvSpPr txBox="1"/>
          <p:nvPr/>
        </p:nvSpPr>
        <p:spPr>
          <a:xfrm>
            <a:off x="18007400" y="6228003"/>
            <a:ext cx="380530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35000" indent="-635000" algn="l">
              <a:spcBef>
                <a:spcPts val="5900"/>
              </a:spcBef>
              <a:buClr>
                <a:srgbClr val="646464"/>
              </a:buClr>
              <a:buSzPct val="90000"/>
              <a:buChar char="•"/>
              <a:defRPr sz="3000"/>
            </a:lvl1pPr>
          </a:lstStyle>
          <a:p>
            <a:pPr/>
            <a:r>
              <a:t>Haversine formula</a:t>
            </a:r>
          </a:p>
        </p:txBody>
      </p:sp>
      <p:sp>
        <p:nvSpPr>
          <p:cNvPr id="172" name="K-d Tree"/>
          <p:cNvSpPr txBox="1"/>
          <p:nvPr/>
        </p:nvSpPr>
        <p:spPr>
          <a:xfrm>
            <a:off x="18825978" y="12848800"/>
            <a:ext cx="216814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35000" indent="-635000" algn="l">
              <a:spcBef>
                <a:spcPts val="5900"/>
              </a:spcBef>
              <a:buClr>
                <a:srgbClr val="646464"/>
              </a:buClr>
              <a:buSzPct val="90000"/>
              <a:buChar char="•"/>
              <a:defRPr sz="3000"/>
            </a:lvl1pPr>
          </a:lstStyle>
          <a:p>
            <a:pPr/>
            <a:r>
              <a:t>K-d Tree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01396" y="7396390"/>
            <a:ext cx="8017309" cy="5388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Approach</a:t>
            </a:r>
          </a:p>
        </p:txBody>
      </p:sp>
      <p:sp>
        <p:nvSpPr>
          <p:cNvPr id="176" name="Exploratory Analysis…"/>
          <p:cNvSpPr txBox="1"/>
          <p:nvPr>
            <p:ph type="body" sz="half" idx="1"/>
          </p:nvPr>
        </p:nvSpPr>
        <p:spPr>
          <a:xfrm>
            <a:off x="1231900" y="2844799"/>
            <a:ext cx="11414418" cy="10198512"/>
          </a:xfrm>
          <a:prstGeom prst="rect">
            <a:avLst/>
          </a:prstGeom>
        </p:spPr>
        <p:txBody>
          <a:bodyPr/>
          <a:lstStyle/>
          <a:p>
            <a:pPr marL="469900" indent="-469900" defTabSz="610870">
              <a:spcBef>
                <a:spcPts val="4300"/>
              </a:spcBef>
              <a:defRPr sz="3700"/>
            </a:pPr>
            <a:r>
              <a:t>Exploratory Analysis</a:t>
            </a:r>
          </a:p>
          <a:p>
            <a:pPr lvl="1" marL="939800" indent="-469900" defTabSz="610870">
              <a:spcBef>
                <a:spcPts val="4300"/>
              </a:spcBef>
              <a:defRPr sz="3700"/>
            </a:pPr>
            <a:r>
              <a:t>Standard analytical evaluation of statistical formulas requires an entire batch of data samples to be stored in memory for computation</a:t>
            </a:r>
          </a:p>
          <a:p>
            <a:pPr lvl="1" marL="939800" indent="-469900" defTabSz="610870">
              <a:spcBef>
                <a:spcPts val="4300"/>
              </a:spcBef>
              <a:defRPr sz="3700"/>
            </a:pPr>
            <a:r>
              <a:t>Stream processing is needed to run calculations as data comes in and releases memory of previous data</a:t>
            </a:r>
          </a:p>
          <a:p>
            <a:pPr lvl="1" marL="939800" indent="-469900" defTabSz="610870">
              <a:spcBef>
                <a:spcPts val="4300"/>
              </a:spcBef>
              <a:defRPr sz="3700"/>
            </a:pPr>
            <a:r>
              <a:t>Welford’s method is used for statistical analysis to compute estimates of statistical data without storing all data in memory</a:t>
            </a:r>
          </a:p>
          <a:p>
            <a:pPr lvl="2" marL="1409700" indent="-469900" defTabSz="610870">
              <a:spcBef>
                <a:spcPts val="4300"/>
              </a:spcBef>
              <a:defRPr sz="3700"/>
            </a:pPr>
            <a:r>
              <a:t>Keeps running sum of the data, # of samples, and deviation from data collected so far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06423" y="1085750"/>
            <a:ext cx="7464318" cy="156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tandard deviation"/>
          <p:cNvSpPr txBox="1"/>
          <p:nvPr/>
        </p:nvSpPr>
        <p:spPr>
          <a:xfrm>
            <a:off x="17186364" y="2745043"/>
            <a:ext cx="394703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35000" indent="-635000" algn="l">
              <a:spcBef>
                <a:spcPts val="5900"/>
              </a:spcBef>
              <a:buClr>
                <a:srgbClr val="646464"/>
              </a:buClr>
              <a:buSzPct val="90000"/>
              <a:buChar char="•"/>
              <a:defRPr sz="3000"/>
            </a:lvl1pPr>
          </a:lstStyle>
          <a:p>
            <a:pPr/>
            <a:r>
              <a:t>Standard deviation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59056" y="5123932"/>
            <a:ext cx="8359052" cy="5939896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5: Welford recurrence formula 6: Computation of the mean 7: Standard deviation"/>
          <p:cNvSpPr txBox="1"/>
          <p:nvPr/>
        </p:nvSpPr>
        <p:spPr>
          <a:xfrm>
            <a:off x="16550474" y="11116099"/>
            <a:ext cx="5776215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spcBef>
                <a:spcPts val="5900"/>
              </a:spcBef>
              <a:buClr>
                <a:srgbClr val="646464"/>
              </a:buClr>
              <a:buSzPct val="90000"/>
              <a:buChar char="•"/>
              <a:defRPr sz="3000"/>
            </a:pPr>
            <a:r>
              <a:t>5: Welford recurrence formula</a:t>
            </a:r>
            <a:br/>
            <a:r>
              <a:t>6: Computation of the mean</a:t>
            </a:r>
            <a:br/>
            <a:r>
              <a:t>7: Standard deviation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Approach - next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Approach - next steps</a:t>
            </a:r>
          </a:p>
        </p:txBody>
      </p:sp>
      <p:sp>
        <p:nvSpPr>
          <p:cNvPr id="183" name="Model Training…"/>
          <p:cNvSpPr txBox="1"/>
          <p:nvPr>
            <p:ph type="body" sz="half" idx="1"/>
          </p:nvPr>
        </p:nvSpPr>
        <p:spPr>
          <a:xfrm>
            <a:off x="1231900" y="2844799"/>
            <a:ext cx="11630742" cy="10198512"/>
          </a:xfrm>
          <a:prstGeom prst="rect">
            <a:avLst/>
          </a:prstGeom>
        </p:spPr>
        <p:txBody>
          <a:bodyPr/>
          <a:lstStyle/>
          <a:p>
            <a:pPr marL="450850" indent="-450850" defTabSz="586104">
              <a:spcBef>
                <a:spcPts val="4100"/>
              </a:spcBef>
              <a:defRPr sz="3550"/>
            </a:pPr>
            <a:r>
              <a:t>Model Training</a:t>
            </a:r>
          </a:p>
          <a:p>
            <a:pPr lvl="1" marL="901700" indent="-450850" defTabSz="586104">
              <a:spcBef>
                <a:spcPts val="4100"/>
              </a:spcBef>
              <a:defRPr sz="3550"/>
            </a:pPr>
            <a:r>
              <a:t>Compute GINI indices to determine important attributes </a:t>
            </a:r>
          </a:p>
          <a:p>
            <a:pPr lvl="1" marL="901700" indent="-450850" defTabSz="586104">
              <a:spcBef>
                <a:spcPts val="4100"/>
              </a:spcBef>
              <a:defRPr sz="3550"/>
            </a:pPr>
            <a:r>
              <a:t>Build decision tree as an exploratory (vanilla) pattern search and initial morphological classification</a:t>
            </a:r>
          </a:p>
          <a:p>
            <a:pPr lvl="1" marL="901700" indent="-450850" defTabSz="586104">
              <a:spcBef>
                <a:spcPts val="4100"/>
              </a:spcBef>
              <a:defRPr sz="3550"/>
            </a:pPr>
            <a:r>
              <a:t>Build regression models to predict redshift and classify galaxies (using full datasets)</a:t>
            </a:r>
          </a:p>
          <a:p>
            <a:pPr lvl="1" marL="901700" indent="-450850" defTabSz="586104">
              <a:spcBef>
                <a:spcPts val="4100"/>
              </a:spcBef>
              <a:defRPr sz="3550"/>
            </a:pPr>
            <a:r>
              <a:t>Look at other possible algorithms for model training</a:t>
            </a:r>
          </a:p>
          <a:p>
            <a:pPr lvl="1" marL="901700" indent="-450850" defTabSz="586104">
              <a:spcBef>
                <a:spcPts val="4100"/>
              </a:spcBef>
              <a:defRPr sz="3550"/>
            </a:pPr>
            <a:r>
              <a:t>Improve efficiency of model training</a:t>
            </a:r>
          </a:p>
          <a:p>
            <a:pPr lvl="1" marL="901700" indent="-450850" defTabSz="586104">
              <a:spcBef>
                <a:spcPts val="4100"/>
              </a:spcBef>
              <a:defRPr sz="3550"/>
            </a:pPr>
            <a:r>
              <a:t>Improve accuracy of results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7811" t="0" r="66630" b="0"/>
          <a:stretch>
            <a:fillRect/>
          </a:stretch>
        </p:blipFill>
        <p:spPr>
          <a:xfrm rot="16200000">
            <a:off x="12181120" y="1497537"/>
            <a:ext cx="13717363" cy="10734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512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512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